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17" name="Footer Placeholder 16"/>
          <p:cNvSpPr>
            <a:spLocks noGrp="1"/>
          </p:cNvSpPr>
          <p:nvPr>
            <p:ph type="ftr" sz="quarter" idx="11"/>
          </p:nvPr>
        </p:nvSpPr>
        <p:spPr/>
        <p:txBody>
          <a:bodyPr/>
          <a:lstStyle/>
          <a:p>
            <a:endParaRPr lang="da-DK"/>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3B9438A-DA75-4E59-BEE3-04B55C1C89C7}" type="slidenum">
              <a:rPr lang="da-DK" smtClean="0"/>
              <a:pPr/>
              <a:t>‹N°›</a:t>
            </a:fld>
            <a:endParaRPr lang="da-DK"/>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3B9438A-DA75-4E59-BEE3-04B55C1C89C7}" type="slidenum">
              <a:rPr lang="da-DK" smtClean="0"/>
              <a:pPr/>
              <a:t>‹N°›</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3B9438A-DA75-4E59-BEE3-04B55C1C89C7}" type="slidenum">
              <a:rPr lang="da-DK" smtClean="0"/>
              <a:pPr/>
              <a:t>‹N°›</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3B9438A-DA75-4E59-BEE3-04B55C1C89C7}" type="slidenum">
              <a:rPr lang="da-DK" smtClean="0"/>
              <a:pPr/>
              <a:t>‹N°›</a:t>
            </a:fld>
            <a:endParaRPr lang="da-DK"/>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5" name="Footer Placeholder 4"/>
          <p:cNvSpPr>
            <a:spLocks noGrp="1"/>
          </p:cNvSpPr>
          <p:nvPr>
            <p:ph type="ftr" sz="quarter" idx="11"/>
          </p:nvPr>
        </p:nvSpPr>
        <p:spPr>
          <a:xfrm>
            <a:off x="800100" y="6172200"/>
            <a:ext cx="4000500" cy="457200"/>
          </a:xfrm>
        </p:spPr>
        <p:txBody>
          <a:bodyPr/>
          <a:lstStyle/>
          <a:p>
            <a:endParaRPr lang="da-DK"/>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3B9438A-DA75-4E59-BEE3-04B55C1C89C7}" type="slidenum">
              <a:rPr lang="da-DK" smtClean="0"/>
              <a:pPr/>
              <a:t>‹N°›</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3B9438A-DA75-4E59-BEE3-04B55C1C89C7}" type="slidenum">
              <a:rPr lang="da-DK" smtClean="0"/>
              <a:pPr/>
              <a:t>‹N°›</a:t>
            </a:fld>
            <a:endParaRPr lang="da-DK"/>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C3B9438A-DA75-4E59-BEE3-04B55C1C89C7}" type="slidenum">
              <a:rPr lang="da-DK" smtClean="0"/>
              <a:pPr/>
              <a:t>‹N°›</a:t>
            </a:fld>
            <a:endParaRPr lang="da-DK"/>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C3B9438A-DA75-4E59-BEE3-04B55C1C89C7}" type="slidenum">
              <a:rPr lang="da-DK" smtClean="0"/>
              <a:pPr/>
              <a:t>‹N°›</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C3B9438A-DA75-4E59-BEE3-04B55C1C89C7}" type="slidenum">
              <a:rPr lang="da-DK" smtClean="0"/>
              <a:pPr/>
              <a:t>‹N°›</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3B9438A-DA75-4E59-BEE3-04B55C1C89C7}" type="slidenum">
              <a:rPr lang="da-DK" smtClean="0"/>
              <a:pPr/>
              <a:t>‹N°›</a:t>
            </a:fld>
            <a:endParaRPr lang="da-DK"/>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3D43C8-74E0-4683-8C26-A20BF0E45384}" type="datetimeFigureOut">
              <a:rPr lang="da-DK" smtClean="0"/>
              <a:pPr/>
              <a:t>08-09-2010</a:t>
            </a:fld>
            <a:endParaRPr lang="da-DK"/>
          </a:p>
        </p:txBody>
      </p:sp>
      <p:sp>
        <p:nvSpPr>
          <p:cNvPr id="6" name="Footer Placeholder 5"/>
          <p:cNvSpPr>
            <a:spLocks noGrp="1"/>
          </p:cNvSpPr>
          <p:nvPr>
            <p:ph type="ftr" sz="quarter" idx="11"/>
          </p:nvPr>
        </p:nvSpPr>
        <p:spPr>
          <a:xfrm>
            <a:off x="914400" y="6172200"/>
            <a:ext cx="3886200" cy="457200"/>
          </a:xfrm>
        </p:spPr>
        <p:txBody>
          <a:bodyPr/>
          <a:lstStyle/>
          <a:p>
            <a:endParaRPr lang="da-DK"/>
          </a:p>
        </p:txBody>
      </p:sp>
      <p:sp>
        <p:nvSpPr>
          <p:cNvPr id="7" name="Slide Number Placeholder 6"/>
          <p:cNvSpPr>
            <a:spLocks noGrp="1"/>
          </p:cNvSpPr>
          <p:nvPr>
            <p:ph type="sldNum" sz="quarter" idx="12"/>
          </p:nvPr>
        </p:nvSpPr>
        <p:spPr>
          <a:xfrm>
            <a:off x="146304" y="6208776"/>
            <a:ext cx="457200" cy="457200"/>
          </a:xfrm>
        </p:spPr>
        <p:txBody>
          <a:bodyPr/>
          <a:lstStyle/>
          <a:p>
            <a:fld id="{C3B9438A-DA75-4E59-BEE3-04B55C1C89C7}" type="slidenum">
              <a:rPr lang="da-DK" smtClean="0"/>
              <a:pPr/>
              <a:t>‹N°›</a:t>
            </a:fld>
            <a:endParaRPr lang="da-DK"/>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93D43C8-74E0-4683-8C26-A20BF0E45384}" type="datetimeFigureOut">
              <a:rPr lang="da-DK" smtClean="0"/>
              <a:pPr/>
              <a:t>08-09-2010</a:t>
            </a:fld>
            <a:endParaRPr lang="da-DK"/>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da-DK"/>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3B9438A-DA75-4E59-BEE3-04B55C1C89C7}" type="slidenum">
              <a:rPr lang="da-DK" smtClean="0"/>
              <a:pPr/>
              <a:t>‹N°›</a:t>
            </a:fld>
            <a:endParaRPr lang="da-D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o.no/"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212976"/>
            <a:ext cx="8424936" cy="2063080"/>
          </a:xfrm>
        </p:spPr>
        <p:txBody>
          <a:bodyPr>
            <a:noAutofit/>
          </a:bodyPr>
          <a:lstStyle/>
          <a:p>
            <a:r>
              <a:rPr lang="en-GB" sz="2800" i="1" dirty="0" err="1" smtClean="0">
                <a:solidFill>
                  <a:srgbClr val="FF0000"/>
                </a:solidFill>
              </a:rPr>
              <a:t>Réunion</a:t>
            </a:r>
            <a:r>
              <a:rPr lang="en-GB" sz="2800" i="1" dirty="0" smtClean="0">
                <a:solidFill>
                  <a:srgbClr val="FF0000"/>
                </a:solidFill>
              </a:rPr>
              <a:t> de </a:t>
            </a:r>
            <a:r>
              <a:rPr lang="en-GB" sz="2800" i="1" dirty="0" err="1" smtClean="0">
                <a:solidFill>
                  <a:srgbClr val="FF0000"/>
                </a:solidFill>
              </a:rPr>
              <a:t>planification</a:t>
            </a:r>
            <a:r>
              <a:rPr lang="en-GB" sz="2800" i="1" dirty="0" smtClean="0">
                <a:solidFill>
                  <a:srgbClr val="FF0000"/>
                </a:solidFill>
              </a:rPr>
              <a:t> </a:t>
            </a:r>
            <a:r>
              <a:rPr lang="en-GB" sz="2800" i="1" dirty="0" err="1" smtClean="0">
                <a:solidFill>
                  <a:srgbClr val="FF0000"/>
                </a:solidFill>
              </a:rPr>
              <a:t>régionale</a:t>
            </a:r>
            <a:r>
              <a:rPr lang="en-GB" sz="2800" i="1" dirty="0" smtClean="0">
                <a:solidFill>
                  <a:srgbClr val="FF0000"/>
                </a:solidFill>
              </a:rPr>
              <a:t> pour  la prise en </a:t>
            </a:r>
            <a:r>
              <a:rPr lang="en-GB" sz="2800" i="1" dirty="0" err="1" smtClean="0">
                <a:solidFill>
                  <a:srgbClr val="FF0000"/>
                </a:solidFill>
              </a:rPr>
              <a:t>compte</a:t>
            </a:r>
            <a:r>
              <a:rPr lang="en-GB" sz="2800" i="1" dirty="0" smtClean="0">
                <a:solidFill>
                  <a:srgbClr val="FF0000"/>
                </a:solidFill>
              </a:rPr>
              <a:t> de la </a:t>
            </a:r>
            <a:r>
              <a:rPr lang="en-GB" sz="2800" i="1" dirty="0" err="1" smtClean="0">
                <a:solidFill>
                  <a:srgbClr val="FF0000"/>
                </a:solidFill>
              </a:rPr>
              <a:t>Recommandation</a:t>
            </a:r>
            <a:r>
              <a:rPr lang="en-GB" sz="2800" i="1" dirty="0" smtClean="0">
                <a:solidFill>
                  <a:srgbClr val="FF0000"/>
                </a:solidFill>
              </a:rPr>
              <a:t> de </a:t>
            </a:r>
            <a:r>
              <a:rPr lang="en-GB" sz="2800" i="1" dirty="0" err="1" smtClean="0">
                <a:solidFill>
                  <a:srgbClr val="FF0000"/>
                </a:solidFill>
              </a:rPr>
              <a:t>l’OIT</a:t>
            </a:r>
            <a:r>
              <a:rPr lang="en-GB" sz="2800" i="1" dirty="0" smtClean="0">
                <a:solidFill>
                  <a:srgbClr val="FF0000"/>
                </a:solidFill>
              </a:rPr>
              <a:t> </a:t>
            </a:r>
            <a:r>
              <a:rPr lang="en-GB" sz="2800" i="1" dirty="0" err="1" smtClean="0">
                <a:solidFill>
                  <a:srgbClr val="FF0000"/>
                </a:solidFill>
              </a:rPr>
              <a:t>sur</a:t>
            </a:r>
            <a:r>
              <a:rPr lang="en-GB" sz="2800" i="1" dirty="0" smtClean="0">
                <a:solidFill>
                  <a:srgbClr val="FF0000"/>
                </a:solidFill>
              </a:rPr>
              <a:t> le VIH et le SIDA </a:t>
            </a:r>
            <a:r>
              <a:rPr lang="en-GB" sz="2800" i="1" dirty="0" err="1" smtClean="0">
                <a:solidFill>
                  <a:srgbClr val="FF0000"/>
                </a:solidFill>
              </a:rPr>
              <a:t>dans</a:t>
            </a:r>
            <a:r>
              <a:rPr lang="en-GB" sz="2800" i="1" dirty="0" smtClean="0">
                <a:solidFill>
                  <a:srgbClr val="FF0000"/>
                </a:solidFill>
              </a:rPr>
              <a:t> six pays </a:t>
            </a:r>
            <a:r>
              <a:rPr lang="en-GB" sz="2800" i="1" dirty="0" err="1" smtClean="0">
                <a:solidFill>
                  <a:srgbClr val="FF0000"/>
                </a:solidFill>
              </a:rPr>
              <a:t>africains</a:t>
            </a:r>
            <a:r>
              <a:rPr lang="en-GB" sz="2800" i="1" dirty="0" smtClean="0">
                <a:solidFill>
                  <a:srgbClr val="FF0000"/>
                </a:solidFill>
              </a:rPr>
              <a:t> </a:t>
            </a:r>
          </a:p>
          <a:p>
            <a:r>
              <a:rPr lang="en-GB" sz="2800" i="1" dirty="0" smtClean="0">
                <a:solidFill>
                  <a:srgbClr val="FF0000"/>
                </a:solidFill>
              </a:rPr>
              <a:t>6-9 </a:t>
            </a:r>
            <a:r>
              <a:rPr lang="en-GB" sz="2800" i="1" dirty="0" err="1" smtClean="0">
                <a:solidFill>
                  <a:srgbClr val="FF0000"/>
                </a:solidFill>
              </a:rPr>
              <a:t>septembre</a:t>
            </a:r>
            <a:r>
              <a:rPr lang="en-GB" sz="2800" i="1" dirty="0" smtClean="0">
                <a:solidFill>
                  <a:srgbClr val="FF0000"/>
                </a:solidFill>
              </a:rPr>
              <a:t> 2010</a:t>
            </a:r>
          </a:p>
          <a:p>
            <a:r>
              <a:rPr lang="en-GB" sz="2800" i="1" dirty="0" err="1" smtClean="0">
                <a:solidFill>
                  <a:srgbClr val="FF0000"/>
                </a:solidFill>
              </a:rPr>
              <a:t>Panafrica</a:t>
            </a:r>
            <a:r>
              <a:rPr lang="en-GB" sz="2800" i="1" dirty="0" smtClean="0">
                <a:solidFill>
                  <a:srgbClr val="FF0000"/>
                </a:solidFill>
              </a:rPr>
              <a:t> Hotel, Nairobi, Kenya </a:t>
            </a:r>
            <a:endParaRPr lang="en-GB" sz="2800" dirty="0" smtClean="0"/>
          </a:p>
          <a:p>
            <a:pPr algn="r"/>
            <a:r>
              <a:rPr lang="en-GB" sz="2000" dirty="0" smtClean="0"/>
              <a:t>Yahya Msangi</a:t>
            </a:r>
          </a:p>
          <a:p>
            <a:pPr algn="r"/>
            <a:r>
              <a:rPr lang="en-GB" sz="2000" dirty="0" smtClean="0"/>
              <a:t>OHSE Coordinator</a:t>
            </a:r>
          </a:p>
          <a:p>
            <a:pPr algn="r"/>
            <a:r>
              <a:rPr lang="en-GB" sz="2000" dirty="0" smtClean="0"/>
              <a:t>ITUC Africa</a:t>
            </a:r>
          </a:p>
          <a:p>
            <a:pPr algn="r"/>
            <a:r>
              <a:rPr lang="en-GB" sz="2000" dirty="0" smtClean="0"/>
              <a:t>Lome, Togo</a:t>
            </a:r>
            <a:endParaRPr lang="da-DK" sz="2000" dirty="0"/>
          </a:p>
        </p:txBody>
      </p:sp>
      <p:sp>
        <p:nvSpPr>
          <p:cNvPr id="2" name="Title 1"/>
          <p:cNvSpPr>
            <a:spLocks noGrp="1"/>
          </p:cNvSpPr>
          <p:nvPr>
            <p:ph type="ctrTitle"/>
          </p:nvPr>
        </p:nvSpPr>
        <p:spPr/>
        <p:txBody>
          <a:bodyPr>
            <a:normAutofit fontScale="90000"/>
          </a:bodyPr>
          <a:lstStyle/>
          <a:p>
            <a:r>
              <a:rPr lang="en-GB" dirty="0" smtClean="0"/>
              <a:t>UN </a:t>
            </a:r>
            <a:r>
              <a:rPr lang="en-GB" dirty="0" err="1" smtClean="0"/>
              <a:t>APER</a:t>
            </a:r>
            <a:r>
              <a:rPr lang="en-GB" sz="5300" dirty="0" err="1" smtClean="0"/>
              <a:t>ç</a:t>
            </a:r>
            <a:r>
              <a:rPr lang="en-GB" dirty="0" err="1" smtClean="0"/>
              <a:t>U</a:t>
            </a:r>
            <a:r>
              <a:rPr lang="en-GB" dirty="0" smtClean="0"/>
              <a:t> DE LA RECOMMANDATION DE L’OIT SUR LE VIH/SIDA </a:t>
            </a:r>
            <a:endParaRPr lang="da-DK" dirty="0"/>
          </a:p>
        </p:txBody>
      </p:sp>
      <p:pic>
        <p:nvPicPr>
          <p:cNvPr id="1026" name="Picture 2" descr="C:\Users\Yahya Msangi\Pictures\ITUC LOGO.jpg"/>
          <p:cNvPicPr>
            <a:picLocks noChangeAspect="1" noChangeArrowheads="1"/>
          </p:cNvPicPr>
          <p:nvPr/>
        </p:nvPicPr>
        <p:blipFill>
          <a:blip r:embed="rId2" cstate="print"/>
          <a:srcRect/>
          <a:stretch>
            <a:fillRect/>
          </a:stretch>
        </p:blipFill>
        <p:spPr bwMode="auto">
          <a:xfrm>
            <a:off x="323528" y="260648"/>
            <a:ext cx="1385152" cy="1124744"/>
          </a:xfrm>
          <a:prstGeom prst="rect">
            <a:avLst/>
          </a:prstGeom>
          <a:noFill/>
        </p:spPr>
      </p:pic>
      <p:pic>
        <p:nvPicPr>
          <p:cNvPr id="1028" name="Picture 4" descr="LO">
            <a:hlinkClick r:id="rId3"/>
          </p:cNvPr>
          <p:cNvPicPr>
            <a:picLocks noChangeAspect="1" noChangeArrowheads="1"/>
          </p:cNvPicPr>
          <p:nvPr/>
        </p:nvPicPr>
        <p:blipFill>
          <a:blip r:embed="rId4" cstate="print"/>
          <a:srcRect/>
          <a:stretch>
            <a:fillRect/>
          </a:stretch>
        </p:blipFill>
        <p:spPr bwMode="auto">
          <a:xfrm>
            <a:off x="7668344" y="186348"/>
            <a:ext cx="1109464" cy="1010404"/>
          </a:xfrm>
          <a:prstGeom prst="rect">
            <a:avLst/>
          </a:prstGeom>
          <a:noFill/>
        </p:spPr>
      </p:pic>
      <p:sp>
        <p:nvSpPr>
          <p:cNvPr id="6" name="TextBox 5"/>
          <p:cNvSpPr txBox="1"/>
          <p:nvPr/>
        </p:nvSpPr>
        <p:spPr>
          <a:xfrm>
            <a:off x="1547664" y="260648"/>
            <a:ext cx="6048672" cy="954107"/>
          </a:xfrm>
          <a:prstGeom prst="rect">
            <a:avLst/>
          </a:prstGeom>
          <a:noFill/>
        </p:spPr>
        <p:txBody>
          <a:bodyPr wrap="square" rtlCol="0">
            <a:spAutoFit/>
          </a:bodyPr>
          <a:lstStyle/>
          <a:p>
            <a:pPr algn="ctr"/>
            <a:r>
              <a:rPr lang="en-GB" sz="2800" b="1" dirty="0" smtClean="0"/>
              <a:t>PROJET CSI-AFRIQUE/LO NORVEGE DE LUTTE CONTRE LE VIH/SIDA  </a:t>
            </a:r>
            <a:endParaRPr lang="da-DK"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a-DK" u="sng" dirty="0"/>
          </a:p>
        </p:txBody>
      </p:sp>
      <p:sp>
        <p:nvSpPr>
          <p:cNvPr id="3" name="Content Placeholder 2"/>
          <p:cNvSpPr>
            <a:spLocks noGrp="1"/>
          </p:cNvSpPr>
          <p:nvPr>
            <p:ph sz="quarter" idx="1"/>
          </p:nvPr>
        </p:nvSpPr>
        <p:spPr/>
        <p:txBody>
          <a:bodyPr>
            <a:normAutofit/>
          </a:bodyPr>
          <a:lstStyle/>
          <a:p>
            <a:pPr algn="just"/>
            <a:r>
              <a:rPr lang="fr-FR" dirty="0" smtClean="0"/>
              <a:t>Il a été convenu avec le président du Programme que toutes les organisations participantes seront invitées à contribuer et à informer le processus d'élaboration du plan d'action des syndicats sur la mise en œuvre de la nouvelle Recommandation qui sera préparée par le coordonnateur du programme.</a:t>
            </a:r>
            <a:br>
              <a:rPr lang="fr-FR" dirty="0" smtClean="0"/>
            </a:br>
            <a:r>
              <a:rPr lang="fr-FR" dirty="0" smtClean="0"/>
              <a:t/>
            </a:r>
            <a:br>
              <a:rPr lang="fr-FR" dirty="0" smtClean="0"/>
            </a:br>
            <a:endParaRPr lang="da-D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MISE EN OEUVRE (suite) </a:t>
            </a:r>
            <a:endParaRPr lang="da-DK" u="sng" dirty="0"/>
          </a:p>
        </p:txBody>
      </p:sp>
      <p:sp>
        <p:nvSpPr>
          <p:cNvPr id="3" name="Content Placeholder 2"/>
          <p:cNvSpPr>
            <a:spLocks noGrp="1"/>
          </p:cNvSpPr>
          <p:nvPr>
            <p:ph sz="quarter" idx="1"/>
          </p:nvPr>
        </p:nvSpPr>
        <p:spPr/>
        <p:txBody>
          <a:bodyPr>
            <a:normAutofit fontScale="55000" lnSpcReduction="20000"/>
          </a:bodyPr>
          <a:lstStyle/>
          <a:p>
            <a:pPr algn="just"/>
            <a:endParaRPr lang="fr-FR" dirty="0" smtClean="0"/>
          </a:p>
          <a:p>
            <a:pPr algn="just"/>
            <a:r>
              <a:rPr lang="fr-FR" sz="3800" dirty="0" smtClean="0"/>
              <a:t>La première étape du plan consiste à influencer le processus de présentation de la nouvelle Norme aux parlements nationaux. Selon la Constitution de l'OIT, les gouvernements ont jusqu'au 17/06/2011 (les États fédéraux ont jusqu’au 17/12/2010) pour présenter la nouvelle Norme aux parlements nationaux. Ils peuvent (mais ne sont pas obligés de) proposer des actions pour mettre en </a:t>
            </a:r>
            <a:r>
              <a:rPr lang="fr-FR" sz="3800" dirty="0" err="1" smtClean="0"/>
              <a:t>oeuvre</a:t>
            </a:r>
            <a:r>
              <a:rPr lang="fr-FR" sz="3800" dirty="0" smtClean="0"/>
              <a:t> la nouvelle Norme. Le Parlement décide ensuite si des mesures doivent être prises pour adopter la nouvelle Norme et l’inclure dans les lois et pratiques internes. Les gouvernements sont donc tenus d’envoyer des rapports à l'OIT sur les résultats de ce processus. Le danger est que les gouvernements ne seront pas proactifs (ne prépareront aucune proposition d'action), les Parlements ne se prononceront pas sur les actions nécessaires pour mettre en </a:t>
            </a:r>
            <a:r>
              <a:rPr lang="fr-FR" sz="3800" dirty="0" err="1" smtClean="0"/>
              <a:t>oeuvre</a:t>
            </a:r>
            <a:r>
              <a:rPr lang="fr-FR" sz="3800" dirty="0" smtClean="0"/>
              <a:t> la nouvelle Norme ou, même, les gouvernements ne respecteront pas leurs obligations relatives à la présentation des rapports. </a:t>
            </a:r>
          </a:p>
          <a:p>
            <a:pPr algn="just">
              <a:buNone/>
            </a:pPr>
            <a:r>
              <a:rPr lang="fr-FR" dirty="0" smtClean="0"/>
              <a:t/>
            </a:r>
            <a:br>
              <a:rPr lang="fr-FR" dirty="0" smtClean="0"/>
            </a:br>
            <a:endParaRPr lang="da-D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dirty="0" smtClean="0"/>
              <a:t>Les centrales nationales ont un rôle à jouer en </a:t>
            </a:r>
            <a:r>
              <a:rPr lang="fr-FR" dirty="0" smtClean="0"/>
              <a:t>organisant une action au niveau national </a:t>
            </a:r>
            <a:r>
              <a:rPr lang="fr-FR" dirty="0" smtClean="0"/>
              <a:t>pour </a:t>
            </a:r>
            <a:r>
              <a:rPr lang="fr-FR" dirty="0" smtClean="0"/>
              <a:t>tous les </a:t>
            </a:r>
            <a:r>
              <a:rPr lang="fr-FR" dirty="0" smtClean="0"/>
              <a:t>syndicats, en dirigeant le </a:t>
            </a:r>
            <a:r>
              <a:rPr lang="fr-FR" dirty="0" smtClean="0"/>
              <a:t>processus et </a:t>
            </a:r>
            <a:r>
              <a:rPr lang="fr-FR" dirty="0" smtClean="0"/>
              <a:t>en stimulant </a:t>
            </a:r>
            <a:r>
              <a:rPr lang="fr-FR" dirty="0" smtClean="0"/>
              <a:t>d'autres parties prenantes, les organisations de PVVIH, les employeurs, </a:t>
            </a:r>
            <a:r>
              <a:rPr lang="fr-FR" dirty="0" smtClean="0"/>
              <a:t>les ONG</a:t>
            </a:r>
            <a:r>
              <a:rPr lang="fr-FR" dirty="0" smtClean="0"/>
              <a:t>, </a:t>
            </a:r>
            <a:r>
              <a:rPr lang="fr-FR" dirty="0" smtClean="0"/>
              <a:t>etc. Le </a:t>
            </a:r>
            <a:r>
              <a:rPr lang="fr-FR" dirty="0" smtClean="0"/>
              <a:t>processus </a:t>
            </a:r>
            <a:r>
              <a:rPr lang="fr-FR" dirty="0" smtClean="0"/>
              <a:t>comprendrait un dialogue tripartite </a:t>
            </a:r>
            <a:r>
              <a:rPr lang="fr-FR" dirty="0" smtClean="0"/>
              <a:t>au niveau national </a:t>
            </a:r>
            <a:r>
              <a:rPr lang="fr-FR" dirty="0" smtClean="0"/>
              <a:t>ainsi </a:t>
            </a:r>
            <a:r>
              <a:rPr lang="fr-FR" dirty="0" smtClean="0"/>
              <a:t>que </a:t>
            </a:r>
            <a:r>
              <a:rPr lang="fr-FR" dirty="0" smtClean="0"/>
              <a:t>des programmes syndicaux de lutte contre le VIH </a:t>
            </a:r>
            <a:r>
              <a:rPr lang="fr-FR" dirty="0" smtClean="0"/>
              <a:t>/ </a:t>
            </a:r>
            <a:r>
              <a:rPr lang="fr-FR" dirty="0" smtClean="0"/>
              <a:t>sida </a:t>
            </a:r>
            <a:r>
              <a:rPr lang="fr-FR" dirty="0" smtClean="0"/>
              <a:t>qui intègrent les modules de </a:t>
            </a:r>
            <a:r>
              <a:rPr lang="fr-FR" dirty="0" smtClean="0"/>
              <a:t>la recommandation </a:t>
            </a:r>
            <a:r>
              <a:rPr lang="fr-FR" dirty="0" smtClean="0"/>
              <a:t>dans </a:t>
            </a:r>
            <a:r>
              <a:rPr lang="fr-FR" dirty="0" smtClean="0"/>
              <a:t>leurs activités de formation </a:t>
            </a:r>
            <a:r>
              <a:rPr lang="fr-FR" dirty="0" smtClean="0"/>
              <a:t>et de sensibilisation. Le processus </a:t>
            </a:r>
            <a:r>
              <a:rPr lang="fr-FR" dirty="0" smtClean="0"/>
              <a:t>doit </a:t>
            </a:r>
            <a:r>
              <a:rPr lang="fr-FR" dirty="0" smtClean="0"/>
              <a:t>être </a:t>
            </a:r>
            <a:r>
              <a:rPr lang="fr-FR" dirty="0" smtClean="0"/>
              <a:t>cohérent </a:t>
            </a:r>
            <a:r>
              <a:rPr lang="fr-FR" dirty="0" smtClean="0"/>
              <a:t>et complémentaire</a:t>
            </a:r>
            <a:r>
              <a:rPr lang="fr-FR" dirty="0" smtClean="0"/>
              <a:t>.</a:t>
            </a:r>
            <a:r>
              <a:rPr lang="fr-FR" dirty="0" smtClean="0"/>
              <a:t/>
            </a:r>
            <a:br>
              <a:rPr lang="fr-FR" dirty="0" smtClean="0"/>
            </a:b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Compte tenu de ce qui précède, </a:t>
            </a:r>
            <a:r>
              <a:rPr lang="fr-FR" dirty="0" smtClean="0"/>
              <a:t>vos idées et </a:t>
            </a:r>
            <a:r>
              <a:rPr lang="fr-FR" dirty="0" smtClean="0"/>
              <a:t>propositions </a:t>
            </a:r>
            <a:r>
              <a:rPr lang="fr-FR" dirty="0" smtClean="0"/>
              <a:t>sont </a:t>
            </a:r>
            <a:r>
              <a:rPr lang="fr-FR" dirty="0" smtClean="0"/>
              <a:t>les bienvenues </a:t>
            </a:r>
            <a:r>
              <a:rPr lang="fr-FR" dirty="0" smtClean="0"/>
              <a:t>en ce qui concerne </a:t>
            </a:r>
            <a:r>
              <a:rPr lang="fr-FR" dirty="0" smtClean="0"/>
              <a:t>les </a:t>
            </a:r>
            <a:r>
              <a:rPr lang="fr-FR" dirty="0" smtClean="0"/>
              <a:t>possibilités de votre organisation </a:t>
            </a:r>
            <a:r>
              <a:rPr lang="fr-FR" dirty="0" smtClean="0"/>
              <a:t>de contribuer </a:t>
            </a:r>
            <a:r>
              <a:rPr lang="fr-FR" dirty="0" smtClean="0"/>
              <a:t>au processus, </a:t>
            </a:r>
            <a:r>
              <a:rPr lang="fr-FR" dirty="0" smtClean="0"/>
              <a:t>la façon d'assurer </a:t>
            </a:r>
            <a:r>
              <a:rPr lang="fr-FR" dirty="0" smtClean="0"/>
              <a:t>la cohérence entre les activités des organisations syndicales à tous les niveaux - national, régional, </a:t>
            </a:r>
            <a:r>
              <a:rPr lang="fr-FR" dirty="0" smtClean="0"/>
              <a:t>international </a:t>
            </a:r>
            <a:r>
              <a:rPr lang="fr-FR" dirty="0" smtClean="0"/>
              <a:t>ainsi que des idées sur des actions communes dans </a:t>
            </a:r>
            <a:r>
              <a:rPr lang="fr-FR" dirty="0" smtClean="0"/>
              <a:t>le cadre </a:t>
            </a:r>
            <a:r>
              <a:rPr lang="fr-FR" dirty="0" smtClean="0"/>
              <a:t>du Programme de </a:t>
            </a:r>
            <a:r>
              <a:rPr lang="fr-FR" dirty="0" smtClean="0"/>
              <a:t>lutte contre le sida des FSI. </a:t>
            </a:r>
            <a:r>
              <a:rPr lang="fr-FR" dirty="0" smtClean="0"/>
              <a:t>Les contributions seront intégrées et résumées dans le plan d'action qui </a:t>
            </a:r>
            <a:r>
              <a:rPr lang="fr-FR" dirty="0" smtClean="0"/>
              <a:t>sera examiné </a:t>
            </a:r>
            <a:r>
              <a:rPr lang="fr-FR" dirty="0" smtClean="0"/>
              <a:t>par le </a:t>
            </a:r>
            <a:r>
              <a:rPr lang="fr-FR" dirty="0" smtClean="0"/>
              <a:t>comité de pilotage du </a:t>
            </a:r>
            <a:r>
              <a:rPr lang="fr-FR" dirty="0" smtClean="0"/>
              <a:t>programme </a:t>
            </a:r>
            <a:r>
              <a:rPr lang="fr-FR" dirty="0" smtClean="0"/>
              <a:t>au </a:t>
            </a:r>
            <a:r>
              <a:rPr lang="fr-FR" dirty="0" smtClean="0"/>
              <a:t>début </a:t>
            </a:r>
            <a:r>
              <a:rPr lang="fr-FR" dirty="0" smtClean="0"/>
              <a:t>du </a:t>
            </a:r>
            <a:r>
              <a:rPr lang="fr-FR" smtClean="0"/>
              <a:t>mois d’octobre</a:t>
            </a:r>
            <a:r>
              <a:rPr lang="fr-FR" dirty="0" smtClean="0"/>
              <a:t>.</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err="1" smtClean="0"/>
              <a:t>Contexte</a:t>
            </a:r>
            <a:r>
              <a:rPr lang="en-GB" b="1" u="sng" dirty="0" smtClean="0"/>
              <a:t> </a:t>
            </a:r>
            <a:endParaRPr lang="da-DK" b="1" u="sng" dirty="0"/>
          </a:p>
        </p:txBody>
      </p:sp>
      <p:sp>
        <p:nvSpPr>
          <p:cNvPr id="3" name="Content Placeholder 2"/>
          <p:cNvSpPr>
            <a:spLocks noGrp="1"/>
          </p:cNvSpPr>
          <p:nvPr>
            <p:ph sz="quarter" idx="1"/>
          </p:nvPr>
        </p:nvSpPr>
        <p:spPr/>
        <p:txBody>
          <a:bodyPr>
            <a:noAutofit/>
          </a:bodyPr>
          <a:lstStyle/>
          <a:p>
            <a:pPr algn="just">
              <a:buFontTx/>
              <a:buChar char="-"/>
            </a:pPr>
            <a:r>
              <a:rPr lang="fr-FR" sz="2400" dirty="0" smtClean="0"/>
              <a:t>Le processus d'adoption a pris 2 ans de négociations tripartites</a:t>
            </a:r>
            <a:br>
              <a:rPr lang="fr-FR" sz="2400" dirty="0" smtClean="0"/>
            </a:br>
            <a:r>
              <a:rPr lang="fr-FR" sz="2400" dirty="0" smtClean="0"/>
              <a:t>- 2 ans de travaux syndicaux techniques détaillés pour consolider  la voix des syndicats </a:t>
            </a:r>
          </a:p>
          <a:p>
            <a:pPr algn="just">
              <a:buFontTx/>
              <a:buChar char="-"/>
            </a:pPr>
            <a:r>
              <a:rPr lang="fr-FR" sz="2400" dirty="0" smtClean="0"/>
              <a:t>- Adopté le 17 Juin 2010 à l’issue d’un vote de 439 pour et 4 contre, avec 11 abstentions</a:t>
            </a:r>
          </a:p>
          <a:p>
            <a:pPr algn="just">
              <a:buFontTx/>
              <a:buChar char="-"/>
            </a:pPr>
            <a:r>
              <a:rPr lang="fr-FR" sz="2400" dirty="0" smtClean="0"/>
              <a:t/>
            </a:r>
            <a:br>
              <a:rPr lang="fr-FR" sz="2400" dirty="0" smtClean="0"/>
            </a:br>
            <a:r>
              <a:rPr lang="fr-FR" sz="2400" dirty="0" smtClean="0"/>
              <a:t>- 1er instrument juridique sanctionné sur le plan international instrument</a:t>
            </a:r>
          </a:p>
          <a:p>
            <a:pPr algn="just">
              <a:buFontTx/>
              <a:buChar char="-"/>
            </a:pPr>
            <a:r>
              <a:rPr lang="fr-FR" sz="2400" dirty="0" smtClean="0"/>
              <a:t>- Accompagné d'une résolution qui donne des conseils sur la promotion et la mise en œuvre de la Recommandation</a:t>
            </a:r>
            <a:br>
              <a:rPr lang="fr-FR" sz="2400" dirty="0" smtClean="0"/>
            </a:br>
            <a:endParaRPr lang="da-DK"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LA NOUVELLE NORME </a:t>
            </a:r>
            <a:endParaRPr lang="da-DK" u="sng" dirty="0"/>
          </a:p>
        </p:txBody>
      </p:sp>
      <p:sp>
        <p:nvSpPr>
          <p:cNvPr id="3" name="Content Placeholder 2"/>
          <p:cNvSpPr>
            <a:spLocks noGrp="1"/>
          </p:cNvSpPr>
          <p:nvPr>
            <p:ph sz="quarter" idx="1"/>
          </p:nvPr>
        </p:nvSpPr>
        <p:spPr>
          <a:xfrm>
            <a:off x="683568" y="1447800"/>
            <a:ext cx="8003232" cy="4572000"/>
          </a:xfrm>
        </p:spPr>
        <p:txBody>
          <a:bodyPr>
            <a:normAutofit fontScale="92500" lnSpcReduction="10000"/>
          </a:bodyPr>
          <a:lstStyle/>
          <a:p>
            <a:pPr algn="just">
              <a:buFontTx/>
              <a:buChar char="-"/>
            </a:pPr>
            <a:r>
              <a:rPr lang="fr-FR" dirty="0" smtClean="0"/>
              <a:t/>
            </a:r>
            <a:br>
              <a:rPr lang="fr-FR" dirty="0" smtClean="0"/>
            </a:br>
            <a:r>
              <a:rPr lang="fr-FR" sz="1900" dirty="0" smtClean="0"/>
              <a:t>- Deux séries de discussions, pratique générale de la Conférence internationale du Travail de l'OIT en 2009 et 2010</a:t>
            </a:r>
          </a:p>
          <a:p>
            <a:pPr algn="just">
              <a:buFontTx/>
              <a:buChar char="-"/>
            </a:pPr>
            <a:r>
              <a:rPr lang="fr-FR" sz="1900" dirty="0" smtClean="0"/>
              <a:t/>
            </a:r>
            <a:br>
              <a:rPr lang="fr-FR" sz="1900" dirty="0" smtClean="0"/>
            </a:br>
            <a:r>
              <a:rPr lang="fr-FR" sz="1900" dirty="0" smtClean="0"/>
              <a:t>- C’est sous la forme d'une recommandation, l'un des 2 types de normes du travail que l'OIT peut adopter</a:t>
            </a:r>
          </a:p>
          <a:p>
            <a:pPr algn="just">
              <a:buFontTx/>
              <a:buChar char="-"/>
            </a:pPr>
            <a:r>
              <a:rPr lang="fr-FR" sz="1900" dirty="0" smtClean="0"/>
              <a:t/>
            </a:r>
            <a:br>
              <a:rPr lang="fr-FR" sz="1900" dirty="0" smtClean="0"/>
            </a:br>
            <a:r>
              <a:rPr lang="fr-FR" sz="1900" dirty="0" smtClean="0"/>
              <a:t>- Différente d'une convention en ce sens qu'elle ne nécessite pas de ratification cependant,</a:t>
            </a:r>
            <a:br>
              <a:rPr lang="fr-FR" sz="1900" dirty="0" smtClean="0"/>
            </a:br>
            <a:r>
              <a:rPr lang="fr-FR" sz="1900" dirty="0" smtClean="0"/>
              <a:t>- Conformément à l'article 19 de la Constitution de l'OIT, une recommandation doit quand même être communiquée aux parlements nationaux et discutée afin de savoir comment elle pourrait être mise en œuvre à travers des politiques et législations nationales</a:t>
            </a:r>
          </a:p>
          <a:p>
            <a:pPr algn="just">
              <a:buFontTx/>
              <a:buChar char="-"/>
            </a:pPr>
            <a:r>
              <a:rPr lang="fr-FR" sz="1900" dirty="0" smtClean="0"/>
              <a:t/>
            </a:r>
            <a:br>
              <a:rPr lang="fr-FR" sz="1900" dirty="0" smtClean="0"/>
            </a:br>
            <a:r>
              <a:rPr lang="fr-FR" sz="1900" dirty="0" smtClean="0"/>
              <a:t>- La Recommandation augmente l'actuel recueil des directives du BIT sur le VIH/SIDA et le monde du travail qui a été adopté en 2001</a:t>
            </a:r>
          </a:p>
          <a:p>
            <a:pPr algn="just">
              <a:buFontTx/>
              <a:buChar char="-"/>
            </a:pPr>
            <a:r>
              <a:rPr lang="fr-FR" sz="1900" dirty="0" smtClean="0"/>
              <a:t/>
            </a:r>
            <a:br>
              <a:rPr lang="fr-FR" sz="1900" dirty="0" smtClean="0"/>
            </a:br>
            <a:endParaRPr lang="da-DK" sz="1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RESOLUTION</a:t>
            </a:r>
            <a:endParaRPr lang="da-DK" u="sng" dirty="0"/>
          </a:p>
        </p:txBody>
      </p:sp>
      <p:sp>
        <p:nvSpPr>
          <p:cNvPr id="3" name="Content Placeholder 2"/>
          <p:cNvSpPr>
            <a:spLocks noGrp="1"/>
          </p:cNvSpPr>
          <p:nvPr>
            <p:ph sz="quarter" idx="1"/>
          </p:nvPr>
        </p:nvSpPr>
        <p:spPr/>
        <p:txBody>
          <a:bodyPr>
            <a:normAutofit/>
          </a:bodyPr>
          <a:lstStyle/>
          <a:p>
            <a:pPr>
              <a:buFontTx/>
              <a:buChar char="-"/>
            </a:pPr>
            <a:r>
              <a:rPr lang="fr-FR" dirty="0" smtClean="0"/>
              <a:t>- Invite le Conseil d’administration de l’OIT à allouer davantage de ressources pour l’entrée en vigueur de la norme. </a:t>
            </a:r>
          </a:p>
          <a:p>
            <a:pPr>
              <a:buFontTx/>
              <a:buChar char="-"/>
            </a:pPr>
            <a:endParaRPr lang="fr-FR" dirty="0" smtClean="0"/>
          </a:p>
          <a:p>
            <a:pPr>
              <a:buFontTx/>
              <a:buChar char="-"/>
            </a:pPr>
            <a:r>
              <a:rPr lang="fr-FR" dirty="0" smtClean="0"/>
              <a:t>- Demande à l’OIT d’élaborer un Plan d’action mondial pour assurer une mise en œuvre généralisée et la régularité des rapports provenant des Etats membres de l’OIT. </a:t>
            </a:r>
          </a:p>
          <a:p>
            <a:pPr>
              <a:buFontTx/>
              <a:buChar char="-"/>
            </a:pPr>
            <a:endParaRPr lang="fr-FR" dirty="0" smtClean="0"/>
          </a:p>
          <a:p>
            <a:pPr>
              <a:buFontTx/>
              <a:buChar char="-"/>
            </a:pPr>
            <a:r>
              <a:rPr lang="fr-FR" dirty="0" smtClean="0"/>
              <a:t/>
            </a:r>
            <a:br>
              <a:rPr lang="fr-FR" dirty="0" smtClean="0"/>
            </a:b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GB" u="sng" dirty="0" smtClean="0"/>
              <a:t>LA RECOMMANDATION EST BASEE SUR DES PRINCIPES</a:t>
            </a:r>
            <a:endParaRPr lang="da-DK" u="sng" dirty="0"/>
          </a:p>
        </p:txBody>
      </p:sp>
      <p:sp>
        <p:nvSpPr>
          <p:cNvPr id="3" name="Content Placeholder 2"/>
          <p:cNvSpPr>
            <a:spLocks noGrp="1"/>
          </p:cNvSpPr>
          <p:nvPr>
            <p:ph sz="quarter" idx="1"/>
          </p:nvPr>
        </p:nvSpPr>
        <p:spPr/>
        <p:txBody>
          <a:bodyPr>
            <a:normAutofit lnSpcReduction="10000"/>
          </a:bodyPr>
          <a:lstStyle/>
          <a:p>
            <a:pPr marL="571500" indent="-571500">
              <a:buNone/>
            </a:pPr>
            <a:r>
              <a:rPr lang="fr-FR" dirty="0" smtClean="0"/>
              <a:t>. i.   La réponse au VIH / SIDA contribue à la réalisation des droits de l'homme</a:t>
            </a:r>
            <a:br>
              <a:rPr lang="fr-FR" dirty="0" smtClean="0"/>
            </a:br>
            <a:r>
              <a:rPr lang="fr-FR" dirty="0" smtClean="0"/>
              <a:t>ii. Le VIH / sida reconnu comme un problème du monde  du travail</a:t>
            </a:r>
            <a:br>
              <a:rPr lang="fr-FR" dirty="0" smtClean="0"/>
            </a:br>
            <a:r>
              <a:rPr lang="fr-FR" dirty="0" smtClean="0"/>
              <a:t>iii. Aucune discrimination ou stigmatisation des travailleurs</a:t>
            </a:r>
            <a:br>
              <a:rPr lang="fr-FR" dirty="0" smtClean="0"/>
            </a:br>
            <a:r>
              <a:rPr lang="fr-FR" dirty="0" smtClean="0"/>
              <a:t>iv. La prévention de tous les moyens d'infection doit être une priorité</a:t>
            </a:r>
            <a:br>
              <a:rPr lang="fr-FR" dirty="0" smtClean="0"/>
            </a:br>
            <a:r>
              <a:rPr lang="fr-FR" dirty="0" smtClean="0"/>
              <a:t>v..L’accès à la prévention, au traitement, aux soins et le soutien aux travailleurs et à leurs familles</a:t>
            </a:r>
            <a:br>
              <a:rPr lang="fr-FR" dirty="0" smtClean="0"/>
            </a:br>
            <a:r>
              <a:rPr lang="fr-FR" dirty="0" smtClean="0"/>
              <a:t>vi. La participation des travailleurs à la conception, à la mise en œuvre et à l'évaluation des programmes des lieux de travail.</a:t>
            </a:r>
          </a:p>
          <a:p>
            <a:pPr marL="571500" indent="-571500">
              <a:buNone/>
            </a:pPr>
            <a:endParaRPr lang="da-D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LA RECOMMANDATION EST BASEE SUR DES PRINCIPES, suite </a:t>
            </a:r>
            <a:endParaRPr lang="da-DK" dirty="0"/>
          </a:p>
        </p:txBody>
      </p:sp>
      <p:sp>
        <p:nvSpPr>
          <p:cNvPr id="3" name="Content Placeholder 2"/>
          <p:cNvSpPr>
            <a:spLocks noGrp="1"/>
          </p:cNvSpPr>
          <p:nvPr>
            <p:ph sz="quarter" idx="1"/>
          </p:nvPr>
        </p:nvSpPr>
        <p:spPr/>
        <p:txBody>
          <a:bodyPr/>
          <a:lstStyle/>
          <a:p>
            <a:pPr>
              <a:buNone/>
            </a:pPr>
            <a:r>
              <a:rPr lang="fr-FR" dirty="0" smtClean="0"/>
              <a:t>vii. La vie privée et la confidentialité - les travailleurs et leurs familles</a:t>
            </a:r>
            <a:br>
              <a:rPr lang="fr-FR" dirty="0" smtClean="0"/>
            </a:br>
            <a:r>
              <a:rPr lang="fr-FR" dirty="0" smtClean="0"/>
              <a:t>viii. Le dépistage volontaire - pas d'utilisation de la force ou de toute autre forme de coercition</a:t>
            </a:r>
            <a:br>
              <a:rPr lang="fr-FR" dirty="0" smtClean="0"/>
            </a:br>
            <a:r>
              <a:rPr lang="fr-FR" dirty="0" smtClean="0"/>
              <a:t>ix. Les politiques et plans nationaux doivent être sensibles</a:t>
            </a:r>
            <a:br>
              <a:rPr lang="fr-FR" dirty="0" smtClean="0"/>
            </a:br>
            <a:r>
              <a:rPr lang="fr-FR" dirty="0" smtClean="0"/>
              <a:t>x. Une protection spéciale des travailleurs exerçant des professions à haut risque. </a:t>
            </a:r>
            <a:br>
              <a:rPr lang="fr-FR" dirty="0" smtClean="0"/>
            </a:br>
            <a:r>
              <a:rPr lang="fr-FR" dirty="0" smtClean="0"/>
              <a:t/>
            </a:r>
            <a:br>
              <a:rPr lang="fr-FR" dirty="0" smtClean="0"/>
            </a:br>
            <a:endParaRPr lang="da-D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Observations de la CSI-</a:t>
            </a:r>
            <a:r>
              <a:rPr lang="en-GB" u="sng" dirty="0" err="1" smtClean="0"/>
              <a:t>Afrique</a:t>
            </a:r>
            <a:r>
              <a:rPr lang="en-GB" u="sng" dirty="0" smtClean="0"/>
              <a:t> </a:t>
            </a:r>
            <a:endParaRPr lang="da-DK" u="sng" dirty="0"/>
          </a:p>
        </p:txBody>
      </p:sp>
      <p:sp>
        <p:nvSpPr>
          <p:cNvPr id="3" name="Content Placeholder 2"/>
          <p:cNvSpPr>
            <a:spLocks noGrp="1"/>
          </p:cNvSpPr>
          <p:nvPr>
            <p:ph sz="quarter" idx="1"/>
          </p:nvPr>
        </p:nvSpPr>
        <p:spPr>
          <a:xfrm>
            <a:off x="500034" y="1447800"/>
            <a:ext cx="8186766" cy="4572000"/>
          </a:xfrm>
        </p:spPr>
        <p:txBody>
          <a:bodyPr>
            <a:noAutofit/>
          </a:bodyPr>
          <a:lstStyle/>
          <a:p>
            <a:pPr marL="571500" indent="-571500" algn="just">
              <a:buNone/>
            </a:pPr>
            <a:r>
              <a:rPr lang="fr-FR" sz="2400" dirty="0" err="1" smtClean="0"/>
              <a:t>i.Portée</a:t>
            </a:r>
            <a:r>
              <a:rPr lang="fr-FR" sz="2400" dirty="0" smtClean="0"/>
              <a:t/>
            </a:r>
            <a:br>
              <a:rPr lang="fr-FR" sz="2400" dirty="0" smtClean="0"/>
            </a:br>
            <a:r>
              <a:rPr lang="fr-FR" sz="2400" dirty="0" smtClean="0"/>
              <a:t> a. a obtenu le plus grand champ d'application possible - tous les travailleurs, tous les lieux de travail</a:t>
            </a:r>
            <a:br>
              <a:rPr lang="fr-FR" sz="2400" dirty="0" smtClean="0"/>
            </a:br>
            <a:r>
              <a:rPr lang="fr-FR" sz="2400" dirty="0" smtClean="0"/>
              <a:t/>
            </a:r>
            <a:br>
              <a:rPr lang="fr-FR" sz="2400" dirty="0" smtClean="0"/>
            </a:br>
            <a:r>
              <a:rPr lang="fr-FR" sz="2400" dirty="0" err="1" smtClean="0"/>
              <a:t>ii.Non-discrimination</a:t>
            </a:r>
            <a:r>
              <a:rPr lang="fr-FR" sz="2400" dirty="0" smtClean="0"/>
              <a:t/>
            </a:r>
            <a:br>
              <a:rPr lang="fr-FR" sz="2400" dirty="0" smtClean="0"/>
            </a:br>
            <a:r>
              <a:rPr lang="fr-FR" sz="2400" dirty="0" smtClean="0"/>
              <a:t>Elargit les dispositions de la C111 de l’OIT sur la discrimination et de la C158 sur la résiliation du contrat de travail au VIH / SIDA</a:t>
            </a:r>
            <a:br>
              <a:rPr lang="fr-FR" sz="2400" dirty="0" smtClean="0"/>
            </a:br>
            <a:r>
              <a:rPr lang="fr-FR" sz="2400" dirty="0" smtClean="0"/>
              <a:t/>
            </a:r>
            <a:br>
              <a:rPr lang="fr-FR" sz="2400" dirty="0" smtClean="0"/>
            </a:br>
            <a:r>
              <a:rPr lang="fr-FR" sz="2400" dirty="0" smtClean="0"/>
              <a:t>iii. Vie privée et confidentialité</a:t>
            </a:r>
          </a:p>
          <a:p>
            <a:pPr marL="571500" indent="-571500" algn="just">
              <a:buNone/>
            </a:pPr>
            <a:r>
              <a:rPr lang="fr-FR" sz="2400" dirty="0" smtClean="0"/>
              <a:t>A obtenu l'interdiction du dépistage obligatoire et la divulgation</a:t>
            </a:r>
            <a:br>
              <a:rPr lang="fr-FR" sz="2400" dirty="0" smtClean="0"/>
            </a:br>
            <a:r>
              <a:rPr lang="fr-FR" sz="2400" dirty="0" smtClean="0"/>
              <a:t/>
            </a:r>
            <a:br>
              <a:rPr lang="fr-FR" sz="2400" dirty="0" smtClean="0"/>
            </a:br>
            <a:endParaRPr lang="en-GB"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a-DK" dirty="0"/>
          </a:p>
        </p:txBody>
      </p:sp>
      <p:sp>
        <p:nvSpPr>
          <p:cNvPr id="3" name="Content Placeholder 2"/>
          <p:cNvSpPr>
            <a:spLocks noGrp="1"/>
          </p:cNvSpPr>
          <p:nvPr>
            <p:ph sz="quarter" idx="1"/>
          </p:nvPr>
        </p:nvSpPr>
        <p:spPr/>
        <p:txBody>
          <a:bodyPr>
            <a:normAutofit lnSpcReduction="10000"/>
          </a:bodyPr>
          <a:lstStyle/>
          <a:p>
            <a:pPr algn="just"/>
            <a:r>
              <a:rPr lang="fr-FR" sz="2800" dirty="0" smtClean="0"/>
              <a:t>Iv. Suivi</a:t>
            </a:r>
          </a:p>
          <a:p>
            <a:pPr algn="just"/>
            <a:r>
              <a:rPr lang="fr-FR" sz="2800" dirty="0" smtClean="0"/>
              <a:t>Prévoit des mesures de suivi supplémentaires axées sur la mise en œuvre et met en place un mécanisme supplémentaire de présentation de rapports dans le système de suivi de l'OIT. L’Article VI oblige les États membres à mettre en place un mécanisme approprié ou à utiliser le mécanisme existant pour suivre le développement. Les organisations d'employeurs et de travailleurs les plus représentatives doivent être représentées.</a:t>
            </a:r>
            <a:br>
              <a:rPr lang="fr-FR" sz="2800" dirty="0" smtClean="0"/>
            </a:br>
            <a:endParaRPr lang="da-D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MISE EN OEUVRE, suite </a:t>
            </a:r>
            <a:endParaRPr lang="da-DK" u="sng" dirty="0"/>
          </a:p>
        </p:txBody>
      </p:sp>
      <p:sp>
        <p:nvSpPr>
          <p:cNvPr id="3" name="Content Placeholder 2"/>
          <p:cNvSpPr>
            <a:spLocks noGrp="1"/>
          </p:cNvSpPr>
          <p:nvPr>
            <p:ph sz="quarter" idx="1"/>
          </p:nvPr>
        </p:nvSpPr>
        <p:spPr/>
        <p:txBody>
          <a:bodyPr>
            <a:normAutofit fontScale="92500"/>
          </a:bodyPr>
          <a:lstStyle/>
          <a:p>
            <a:pPr algn="just"/>
            <a:r>
              <a:rPr lang="fr-FR" dirty="0" smtClean="0">
                <a:sym typeface="Symbol"/>
              </a:rPr>
              <a:t></a:t>
            </a:r>
            <a:r>
              <a:rPr lang="fr-FR" dirty="0" smtClean="0"/>
              <a:t>Le succès du processus de l'OIT et l'adoption de la nouvelle Recommandation dans le sens souhaité par les syndicats (Recommandation de l’OIT N° 200 sur le VIH / SIDA et le monde du travail, http://www.ilo.org/aids/lang- -en/</a:t>
            </a:r>
            <a:r>
              <a:rPr lang="fr-FR" dirty="0" err="1" smtClean="0"/>
              <a:t>docName</a:t>
            </a:r>
            <a:r>
              <a:rPr lang="fr-FR" dirty="0" smtClean="0"/>
              <a:t>--WCMS_142706/index.htm), ainsi que le degré considérable d’activisme suscité autour de la question de la mise en œuvre de la nouvelle norme au cours de la Conférence internationale sur le SIDA à Vienne, permettent d’être optimiste quant à l'action syndicale future contre le VIH / SIDA. La prochaine réunion du comité de pilotage du programme de lutte contre le VIH/SIDA des FSI aura lieu à Genève et permettra des échanges sur ce sujet.</a:t>
            </a:r>
            <a:br>
              <a:rPr lang="fr-FR" dirty="0" smtClean="0"/>
            </a:br>
            <a:endParaRPr lang="da-DK"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704</TotalTime>
  <Words>771</Words>
  <Application>Microsoft Office PowerPoint</Application>
  <PresentationFormat>Affichage à l'écran (4:3)</PresentationFormat>
  <Paragraphs>44</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Equity</vt:lpstr>
      <vt:lpstr>UN APERçU DE LA RECOMMANDATION DE L’OIT SUR LE VIH/SIDA </vt:lpstr>
      <vt:lpstr>Contexte </vt:lpstr>
      <vt:lpstr>LA NOUVELLE NORME </vt:lpstr>
      <vt:lpstr>RESOLUTION</vt:lpstr>
      <vt:lpstr>LA RECOMMANDATION EST BASEE SUR DES PRINCIPES</vt:lpstr>
      <vt:lpstr>LA RECOMMANDATION EST BASEE SUR DES PRINCIPES, suite </vt:lpstr>
      <vt:lpstr>Observations de la CSI-Afrique </vt:lpstr>
      <vt:lpstr>Diapositive 8</vt:lpstr>
      <vt:lpstr>MISE EN OEUVRE, suite </vt:lpstr>
      <vt:lpstr>Diapositive 10</vt:lpstr>
      <vt:lpstr>MISE EN OEUVRE (suite) </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ILO RECOMMENDATION ON HIV AND AIDS</dc:title>
  <dc:creator>Yahya Msangi</dc:creator>
  <cp:lastModifiedBy>AKPACA</cp:lastModifiedBy>
  <cp:revision>78</cp:revision>
  <dcterms:created xsi:type="dcterms:W3CDTF">2010-09-02T13:21:00Z</dcterms:created>
  <dcterms:modified xsi:type="dcterms:W3CDTF">2010-09-08T15:04:02Z</dcterms:modified>
</cp:coreProperties>
</file>